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11"/>
  </p:notesMasterIdLst>
  <p:sldIdLst>
    <p:sldId id="256" r:id="rId2"/>
    <p:sldId id="266" r:id="rId3"/>
    <p:sldId id="258" r:id="rId4"/>
    <p:sldId id="259" r:id="rId5"/>
    <p:sldId id="260" r:id="rId6"/>
    <p:sldId id="261" r:id="rId7"/>
    <p:sldId id="267" r:id="rId8"/>
    <p:sldId id="268"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04F3F9-D98C-49E9-A306-035AD7395CAE}" type="datetimeFigureOut">
              <a:rPr lang="tr-TR" smtClean="0"/>
              <a:t>23.01.2019</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FA4725-FBCA-456D-A4B5-103864FF0889}" type="slidenum">
              <a:rPr lang="tr-TR" smtClean="0"/>
              <a:t>‹#›</a:t>
            </a:fld>
            <a:endParaRPr lang="tr-TR"/>
          </a:p>
        </p:txBody>
      </p:sp>
    </p:spTree>
    <p:extLst>
      <p:ext uri="{BB962C8B-B14F-4D97-AF65-F5344CB8AC3E}">
        <p14:creationId xmlns:p14="http://schemas.microsoft.com/office/powerpoint/2010/main" val="1579377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83EE145A-E9C2-421F-8FFD-367CD7C53CE4}" type="datetimeFigureOut">
              <a:rPr lang="tr-TR" smtClean="0"/>
              <a:t>23.01.2019</a:t>
            </a:fld>
            <a:endParaRPr lang="tr-TR"/>
          </a:p>
        </p:txBody>
      </p:sp>
      <p:sp>
        <p:nvSpPr>
          <p:cNvPr id="5" name="Footer Placeholder 4"/>
          <p:cNvSpPr>
            <a:spLocks noGrp="1"/>
          </p:cNvSpPr>
          <p:nvPr>
            <p:ph type="ftr" sz="quarter" idx="11"/>
          </p:nvPr>
        </p:nvSpPr>
        <p:spPr>
          <a:xfrm>
            <a:off x="3962399" y="5870575"/>
            <a:ext cx="4893958" cy="377825"/>
          </a:xfrm>
        </p:spPr>
        <p:txBody>
          <a:bodyPr/>
          <a:lstStyle/>
          <a:p>
            <a:endParaRPr lang="tr-TR"/>
          </a:p>
        </p:txBody>
      </p:sp>
      <p:sp>
        <p:nvSpPr>
          <p:cNvPr id="6" name="Slide Number Placeholder 5"/>
          <p:cNvSpPr>
            <a:spLocks noGrp="1"/>
          </p:cNvSpPr>
          <p:nvPr>
            <p:ph type="sldNum" sz="quarter" idx="12"/>
          </p:nvPr>
        </p:nvSpPr>
        <p:spPr>
          <a:xfrm>
            <a:off x="10608958" y="5870575"/>
            <a:ext cx="551167" cy="377825"/>
          </a:xfrm>
        </p:spPr>
        <p:txBody>
          <a:bodyPr/>
          <a:lstStyle/>
          <a:p>
            <a:fld id="{B42E52CE-07BE-468D-A588-64146FAEC277}" type="slidenum">
              <a:rPr lang="tr-TR" smtClean="0"/>
              <a:t>‹#›</a:t>
            </a:fld>
            <a:endParaRPr lang="tr-TR"/>
          </a:p>
        </p:txBody>
      </p:sp>
    </p:spTree>
    <p:extLst>
      <p:ext uri="{BB962C8B-B14F-4D97-AF65-F5344CB8AC3E}">
        <p14:creationId xmlns:p14="http://schemas.microsoft.com/office/powerpoint/2010/main" val="201229181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3EE145A-E9C2-421F-8FFD-367CD7C53CE4}" type="datetimeFigureOut">
              <a:rPr lang="tr-TR" smtClean="0"/>
              <a:t>23.01.2019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2E52CE-07BE-468D-A588-64146FAEC277}" type="slidenum">
              <a:rPr lang="tr-TR" smtClean="0"/>
              <a:t>‹#›</a:t>
            </a:fld>
            <a:endParaRPr lang="tr-TR"/>
          </a:p>
        </p:txBody>
      </p:sp>
    </p:spTree>
    <p:extLst>
      <p:ext uri="{BB962C8B-B14F-4D97-AF65-F5344CB8AC3E}">
        <p14:creationId xmlns:p14="http://schemas.microsoft.com/office/powerpoint/2010/main" val="1330155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83EE145A-E9C2-421F-8FFD-367CD7C53CE4}" type="datetimeFigureOut">
              <a:rPr lang="tr-TR" smtClean="0"/>
              <a:t>23.01.2019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2E52CE-07BE-468D-A588-64146FAEC277}" type="slidenum">
              <a:rPr lang="tr-TR" smtClean="0"/>
              <a:t>‹#›</a:t>
            </a:fld>
            <a:endParaRPr lang="tr-TR"/>
          </a:p>
        </p:txBody>
      </p:sp>
    </p:spTree>
    <p:extLst>
      <p:ext uri="{BB962C8B-B14F-4D97-AF65-F5344CB8AC3E}">
        <p14:creationId xmlns:p14="http://schemas.microsoft.com/office/powerpoint/2010/main" val="1505075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83EE145A-E9C2-421F-8FFD-367CD7C53CE4}" type="datetimeFigureOut">
              <a:rPr lang="tr-TR" smtClean="0"/>
              <a:t>23.01.2019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42E52CE-07BE-468D-A588-64146FAEC277}" type="slidenum">
              <a:rPr lang="tr-TR" smtClean="0"/>
              <a:t>‹#›</a:t>
            </a:fld>
            <a:endParaRPr lang="tr-TR"/>
          </a:p>
        </p:txBody>
      </p:sp>
    </p:spTree>
    <p:extLst>
      <p:ext uri="{BB962C8B-B14F-4D97-AF65-F5344CB8AC3E}">
        <p14:creationId xmlns:p14="http://schemas.microsoft.com/office/powerpoint/2010/main" val="1801101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83EE145A-E9C2-421F-8FFD-367CD7C53CE4}" type="datetimeFigureOut">
              <a:rPr lang="tr-TR" smtClean="0"/>
              <a:t>23.01.2019</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42E52CE-07BE-468D-A588-64146FAEC277}" type="slidenum">
              <a:rPr lang="tr-TR" smtClean="0"/>
              <a:t>‹#›</a:t>
            </a:fld>
            <a:endParaRPr lang="tr-TR"/>
          </a:p>
        </p:txBody>
      </p:sp>
    </p:spTree>
    <p:extLst>
      <p:ext uri="{BB962C8B-B14F-4D97-AF65-F5344CB8AC3E}">
        <p14:creationId xmlns:p14="http://schemas.microsoft.com/office/powerpoint/2010/main" val="542253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83EE145A-E9C2-421F-8FFD-367CD7C53CE4}" type="datetimeFigureOut">
              <a:rPr lang="tr-TR" smtClean="0"/>
              <a:t>23.01.2019</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42E52CE-07BE-468D-A588-64146FAEC277}" type="slidenum">
              <a:rPr lang="tr-TR" smtClean="0"/>
              <a:t>‹#›</a:t>
            </a:fld>
            <a:endParaRPr lang="tr-TR"/>
          </a:p>
        </p:txBody>
      </p:sp>
    </p:spTree>
    <p:extLst>
      <p:ext uri="{BB962C8B-B14F-4D97-AF65-F5344CB8AC3E}">
        <p14:creationId xmlns:p14="http://schemas.microsoft.com/office/powerpoint/2010/main" val="267258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83EE145A-E9C2-421F-8FFD-367CD7C53CE4}" type="datetimeFigureOut">
              <a:rPr lang="tr-TR" smtClean="0"/>
              <a:t>23.01.2019</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42E52CE-07BE-468D-A588-64146FAEC277}" type="slidenum">
              <a:rPr lang="tr-TR" smtClean="0"/>
              <a:t>‹#›</a:t>
            </a:fld>
            <a:endParaRPr lang="tr-TR"/>
          </a:p>
        </p:txBody>
      </p:sp>
    </p:spTree>
    <p:extLst>
      <p:ext uri="{BB962C8B-B14F-4D97-AF65-F5344CB8AC3E}">
        <p14:creationId xmlns:p14="http://schemas.microsoft.com/office/powerpoint/2010/main" val="1957359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83EE145A-E9C2-421F-8FFD-367CD7C53CE4}" type="datetimeFigureOut">
              <a:rPr lang="tr-TR" smtClean="0"/>
              <a:t>23.01.2019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42E52CE-07BE-468D-A588-64146FAEC277}" type="slidenum">
              <a:rPr lang="tr-TR" smtClean="0"/>
              <a:t>‹#›</a:t>
            </a:fld>
            <a:endParaRPr lang="tr-TR"/>
          </a:p>
        </p:txBody>
      </p:sp>
    </p:spTree>
    <p:extLst>
      <p:ext uri="{BB962C8B-B14F-4D97-AF65-F5344CB8AC3E}">
        <p14:creationId xmlns:p14="http://schemas.microsoft.com/office/powerpoint/2010/main" val="416664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tr-TR"/>
              <a:t>Asıl başlık stilini düzenlemek için tıklayın</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83EE145A-E9C2-421F-8FFD-367CD7C53CE4}" type="datetimeFigureOut">
              <a:rPr lang="tr-TR" smtClean="0"/>
              <a:t>23.01.2019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42E52CE-07BE-468D-A588-64146FAEC277}" type="slidenum">
              <a:rPr lang="tr-TR" smtClean="0"/>
              <a:t>‹#›</a:t>
            </a:fld>
            <a:endParaRPr lang="tr-TR"/>
          </a:p>
        </p:txBody>
      </p:sp>
    </p:spTree>
    <p:extLst>
      <p:ext uri="{BB962C8B-B14F-4D97-AF65-F5344CB8AC3E}">
        <p14:creationId xmlns:p14="http://schemas.microsoft.com/office/powerpoint/2010/main" val="4006135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83EE145A-E9C2-421F-8FFD-367CD7C53CE4}" type="datetimeFigureOut">
              <a:rPr lang="tr-TR" smtClean="0"/>
              <a:t>23.01.2019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42E52CE-07BE-468D-A588-64146FAEC277}" type="slidenum">
              <a:rPr lang="tr-TR" smtClean="0"/>
              <a:t>‹#›</a:t>
            </a:fld>
            <a:endParaRPr lang="tr-TR"/>
          </a:p>
        </p:txBody>
      </p:sp>
    </p:spTree>
    <p:extLst>
      <p:ext uri="{BB962C8B-B14F-4D97-AF65-F5344CB8AC3E}">
        <p14:creationId xmlns:p14="http://schemas.microsoft.com/office/powerpoint/2010/main" val="2203390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83EE145A-E9C2-421F-8FFD-367CD7C53CE4}" type="datetimeFigureOut">
              <a:rPr lang="tr-TR" smtClean="0"/>
              <a:t>23.01.2019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2E52CE-07BE-468D-A588-64146FAEC277}" type="slidenum">
              <a:rPr lang="tr-TR" smtClean="0"/>
              <a:t>‹#›</a:t>
            </a:fld>
            <a:endParaRPr lang="tr-TR"/>
          </a:p>
        </p:txBody>
      </p:sp>
    </p:spTree>
    <p:extLst>
      <p:ext uri="{BB962C8B-B14F-4D97-AF65-F5344CB8AC3E}">
        <p14:creationId xmlns:p14="http://schemas.microsoft.com/office/powerpoint/2010/main" val="22233177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83EE145A-E9C2-421F-8FFD-367CD7C53CE4}" type="datetimeFigureOut">
              <a:rPr lang="tr-TR" smtClean="0"/>
              <a:t>23.01.2019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2E52CE-07BE-468D-A588-64146FAEC277}" type="slidenum">
              <a:rPr lang="tr-TR" smtClean="0"/>
              <a:t>‹#›</a:t>
            </a:fld>
            <a:endParaRPr lang="tr-TR"/>
          </a:p>
        </p:txBody>
      </p:sp>
    </p:spTree>
    <p:extLst>
      <p:ext uri="{BB962C8B-B14F-4D97-AF65-F5344CB8AC3E}">
        <p14:creationId xmlns:p14="http://schemas.microsoft.com/office/powerpoint/2010/main" val="32077391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83EE145A-E9C2-421F-8FFD-367CD7C53CE4}" type="datetimeFigureOut">
              <a:rPr lang="tr-TR" smtClean="0"/>
              <a:t>23.01.2019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2E52CE-07BE-468D-A588-64146FAEC277}" type="slidenum">
              <a:rPr lang="tr-TR" smtClean="0"/>
              <a:t>‹#›</a:t>
            </a:fld>
            <a:endParaRPr lang="tr-TR"/>
          </a:p>
        </p:txBody>
      </p:sp>
    </p:spTree>
    <p:extLst>
      <p:ext uri="{BB962C8B-B14F-4D97-AF65-F5344CB8AC3E}">
        <p14:creationId xmlns:p14="http://schemas.microsoft.com/office/powerpoint/2010/main" val="3984565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tr-TR"/>
              <a:t>Asıl metin stillerini düzenle</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83EE145A-E9C2-421F-8FFD-367CD7C53CE4}" type="datetimeFigureOut">
              <a:rPr lang="tr-TR" smtClean="0"/>
              <a:t>23.01.2019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2E52CE-07BE-468D-A588-64146FAEC277}" type="slidenum">
              <a:rPr lang="tr-TR" smtClean="0"/>
              <a:t>‹#›</a:t>
            </a:fld>
            <a:endParaRPr lang="tr-TR"/>
          </a:p>
        </p:txBody>
      </p:sp>
    </p:spTree>
    <p:extLst>
      <p:ext uri="{BB962C8B-B14F-4D97-AF65-F5344CB8AC3E}">
        <p14:creationId xmlns:p14="http://schemas.microsoft.com/office/powerpoint/2010/main" val="1079246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tr-TR"/>
              <a:t>Asıl metin stillerini düzenle</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83EE145A-E9C2-421F-8FFD-367CD7C53CE4}" type="datetimeFigureOut">
              <a:rPr lang="tr-TR" smtClean="0"/>
              <a:t>23.01.2019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2E52CE-07BE-468D-A588-64146FAEC277}" type="slidenum">
              <a:rPr lang="tr-TR" smtClean="0"/>
              <a:t>‹#›</a:t>
            </a:fld>
            <a:endParaRPr lang="tr-TR"/>
          </a:p>
        </p:txBody>
      </p:sp>
    </p:spTree>
    <p:extLst>
      <p:ext uri="{BB962C8B-B14F-4D97-AF65-F5344CB8AC3E}">
        <p14:creationId xmlns:p14="http://schemas.microsoft.com/office/powerpoint/2010/main" val="4241383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3EE145A-E9C2-421F-8FFD-367CD7C53CE4}" type="datetimeFigureOut">
              <a:rPr lang="tr-TR" smtClean="0"/>
              <a:t>23.01.2019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2E52CE-07BE-468D-A588-64146FAEC277}" type="slidenum">
              <a:rPr lang="tr-TR" smtClean="0"/>
              <a:t>‹#›</a:t>
            </a:fld>
            <a:endParaRPr lang="tr-TR"/>
          </a:p>
        </p:txBody>
      </p:sp>
      <p:sp>
        <p:nvSpPr>
          <p:cNvPr id="8" name="Title 1"/>
          <p:cNvSpPr>
            <a:spLocks noGrp="1"/>
          </p:cNvSpPr>
          <p:nvPr>
            <p:ph type="title"/>
          </p:nvPr>
        </p:nvSpPr>
        <p:spPr>
          <a:xfrm>
            <a:off x="685801" y="609600"/>
            <a:ext cx="10131425" cy="1456267"/>
          </a:xfrm>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2871278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3EE145A-E9C2-421F-8FFD-367CD7C53CE4}" type="datetimeFigureOut">
              <a:rPr lang="tr-TR" smtClean="0"/>
              <a:t>23.01.2019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2E52CE-07BE-468D-A588-64146FAEC277}" type="slidenum">
              <a:rPr lang="tr-TR" smtClean="0"/>
              <a:t>‹#›</a:t>
            </a:fld>
            <a:endParaRPr lang="tr-TR"/>
          </a:p>
        </p:txBody>
      </p:sp>
    </p:spTree>
    <p:extLst>
      <p:ext uri="{BB962C8B-B14F-4D97-AF65-F5344CB8AC3E}">
        <p14:creationId xmlns:p14="http://schemas.microsoft.com/office/powerpoint/2010/main" val="2237739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3EE145A-E9C2-421F-8FFD-367CD7C53CE4}" type="datetimeFigureOut">
              <a:rPr lang="tr-TR" smtClean="0"/>
              <a:t>23.01.2019</a:t>
            </a:fld>
            <a:endParaRPr lang="tr-TR"/>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42E52CE-07BE-468D-A588-64146FAEC277}" type="slidenum">
              <a:rPr lang="tr-TR" smtClean="0"/>
              <a:t>‹#›</a:t>
            </a:fld>
            <a:endParaRPr lang="tr-TR"/>
          </a:p>
        </p:txBody>
      </p:sp>
    </p:spTree>
    <p:extLst>
      <p:ext uri="{BB962C8B-B14F-4D97-AF65-F5344CB8AC3E}">
        <p14:creationId xmlns:p14="http://schemas.microsoft.com/office/powerpoint/2010/main" val="3387151963"/>
      </p:ext>
    </p:extLst>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9C946AC-2072-4946-A2B8-39F09D094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A748C8C8-F348-4D00-852A-26DD9EBCC24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50555"/>
          <a:stretch/>
        </p:blipFill>
        <p:spPr>
          <a:xfrm>
            <a:off x="0" y="0"/>
            <a:ext cx="6026763" cy="6856214"/>
          </a:xfrm>
          <a:prstGeom prst="rect">
            <a:avLst/>
          </a:prstGeom>
        </p:spPr>
      </p:pic>
      <p:sp>
        <p:nvSpPr>
          <p:cNvPr id="2" name="Unvan 1">
            <a:extLst>
              <a:ext uri="{FF2B5EF4-FFF2-40B4-BE49-F238E27FC236}">
                <a16:creationId xmlns:a16="http://schemas.microsoft.com/office/drawing/2014/main" id="{23380E72-69CA-46AB-AE63-8D17354777A8}"/>
              </a:ext>
            </a:extLst>
          </p:cNvPr>
          <p:cNvSpPr>
            <a:spLocks noGrp="1"/>
          </p:cNvSpPr>
          <p:nvPr>
            <p:ph type="ctrTitle"/>
          </p:nvPr>
        </p:nvSpPr>
        <p:spPr>
          <a:xfrm>
            <a:off x="486876" y="2032000"/>
            <a:ext cx="4513792" cy="2819398"/>
          </a:xfrm>
        </p:spPr>
        <p:txBody>
          <a:bodyPr>
            <a:normAutofit/>
          </a:bodyPr>
          <a:lstStyle/>
          <a:p>
            <a:r>
              <a:rPr lang="tr-TR">
                <a:solidFill>
                  <a:srgbClr val="FFFFFF"/>
                </a:solidFill>
              </a:rPr>
              <a:t>Computer Network</a:t>
            </a:r>
          </a:p>
        </p:txBody>
      </p:sp>
      <p:sp>
        <p:nvSpPr>
          <p:cNvPr id="3" name="Alt Başlık 2">
            <a:extLst>
              <a:ext uri="{FF2B5EF4-FFF2-40B4-BE49-F238E27FC236}">
                <a16:creationId xmlns:a16="http://schemas.microsoft.com/office/drawing/2014/main" id="{61FEC58B-D6FE-4F6D-8858-6CCFEB031102}"/>
              </a:ext>
            </a:extLst>
          </p:cNvPr>
          <p:cNvSpPr>
            <a:spLocks noGrp="1"/>
          </p:cNvSpPr>
          <p:nvPr>
            <p:ph type="subTitle" idx="1"/>
          </p:nvPr>
        </p:nvSpPr>
        <p:spPr>
          <a:xfrm>
            <a:off x="486876" y="4851399"/>
            <a:ext cx="4513792" cy="914401"/>
          </a:xfrm>
        </p:spPr>
        <p:txBody>
          <a:bodyPr>
            <a:normAutofit/>
          </a:bodyPr>
          <a:lstStyle/>
          <a:p>
            <a:pPr>
              <a:lnSpc>
                <a:spcPct val="90000"/>
              </a:lnSpc>
            </a:pPr>
            <a:r>
              <a:rPr lang="en-US" sz="1500">
                <a:solidFill>
                  <a:srgbClr val="FFFFFF"/>
                </a:solidFill>
              </a:rPr>
              <a:t>How computer network can improve the performance of public institutions or company</a:t>
            </a:r>
            <a:r>
              <a:rPr lang="tr-TR" sz="1500">
                <a:solidFill>
                  <a:srgbClr val="FFFFFF"/>
                </a:solidFill>
              </a:rPr>
              <a:t>?</a:t>
            </a:r>
            <a:endParaRPr lang="en-US" sz="1500">
              <a:solidFill>
                <a:srgbClr val="FFFFFF"/>
              </a:solidFill>
            </a:endParaRPr>
          </a:p>
          <a:p>
            <a:pPr>
              <a:lnSpc>
                <a:spcPct val="90000"/>
              </a:lnSpc>
            </a:pPr>
            <a:endParaRPr lang="tr-TR" sz="1500">
              <a:solidFill>
                <a:srgbClr val="FFFFFF"/>
              </a:solidFill>
            </a:endParaRPr>
          </a:p>
        </p:txBody>
      </p:sp>
      <p:sp useBgFill="1">
        <p:nvSpPr>
          <p:cNvPr id="16" name="Freeform 5">
            <a:extLst>
              <a:ext uri="{FF2B5EF4-FFF2-40B4-BE49-F238E27FC236}">
                <a16:creationId xmlns:a16="http://schemas.microsoft.com/office/drawing/2014/main" id="{559FD8B5-8CC4-4CFE-BD2A-1216B1F2C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5827529" y="660400"/>
            <a:ext cx="6381405" cy="6214533"/>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18" name="Freeform 14">
            <a:extLst>
              <a:ext uri="{FF2B5EF4-FFF2-40B4-BE49-F238E27FC236}">
                <a16:creationId xmlns:a16="http://schemas.microsoft.com/office/drawing/2014/main" id="{9ECF13F4-3D2A-4F2E-9BBD-3038670D21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19660E16-DCC0-4B6C-8E84-4C29258005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21" name="Straight Connector 20">
              <a:extLst>
                <a:ext uri="{FF2B5EF4-FFF2-40B4-BE49-F238E27FC236}">
                  <a16:creationId xmlns:a16="http://schemas.microsoft.com/office/drawing/2014/main" id="{29130F79-611E-4458-B53E-36A2572171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EA78691-46E9-469A-921B-9D16933EE19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A4AA196-3090-4283-ADF0-893F8108586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FD33794-9D71-4B08-AE11-8B589EFBA2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8AFBF0E-867E-4181-93DF-9A13F334B01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7EA8258-0459-4037-BABC-B1A0A5D705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8BB355F-363A-4046-90AF-3DDB7AA1845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9334308-B9EC-41CF-8B6C-23FB134BA58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0781133-0656-4918-BE6A-703C148ED9D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B4F93AD-8044-447B-8CAC-8A069716034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AA78689-5B7A-4420-A3DC-0EA08158353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09CC934-4D78-4334-8B7F-4D0C13D6C9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68DA411-6F43-42CF-8A08-B2871E3822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417563A-04A5-4952-AA6D-E503558C543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A41B232-E630-4AC7-9A97-763529D705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EABA1A2-F7BA-4FB5-AD0A-A4DBBCF6F7D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EA99E51-908F-4D65-AC2B-A8E75A1FE4A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F2D126B-7D1C-4D2C-97D5-2D8C686B78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4B20164-1C4E-4FA3-A2E5-389E7407730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54E7AD9-228F-47CD-A598-CB579B489AF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7D2B81A-6082-4668-8AA7-F2757C8EC20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469BD5F-3BFE-4BA0-A24F-7F80A73B82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24D532A-F49F-4BB9-AAA6-8B2B89CB6F1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2224AE-40A4-483D-991E-9490A01B761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D3DE117-F3FA-4657-B4A7-40DE41238FA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85EA1EB-1126-463C-AD87-4FB126C6FF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0336723-7646-4B25-9EE9-519CC83342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52B6D8B-5579-4262-9376-B702382B0E2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B07893BD-D1AE-48C1-91A9-D4787937628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C6FEEA5-8E66-4C31-92AD-01305FF488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3E18335-591C-4354-9390-DD371BB3F9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51098D0-C2B4-4D61-92D5-C81DDBDA22D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3EACD9C3-3E01-47CF-BC68-BDAE22E30B4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0A5C950-6480-44E0-9D50-F193147D556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C68F1BDE-24EB-4308-AB69-F353C8598B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83E12EF-845B-41E6-BA82-F6CD46C0FE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E646EE72-4D70-46B4-B655-74722AAC2AD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2BB073B-89FD-4B47-814B-A8EE7A1EE1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EE25488-63A9-43E5-A03F-2E628C3B211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BE7FDEE-BD70-4D8F-B5CE-4D03F1D00E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039673A-8522-4BFC-B8B2-7F2FEAED41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7AB08C4-AF01-4D1D-90EA-A4113CFF994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C8E7B06-FF45-4365-9DF4-E8E315A5B34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8F00765-F5EC-427C-A7A1-CDFA0406F2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2FE1EF8A-C81D-4879-9142-3697CA0BCBD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D80C0B62-6F07-4DD2-B308-F3C29F29443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9C7C8CB-2D13-4138-B3C1-B78EC19B59D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EB1BC7E-04BC-423C-843D-7C149C25A1A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A8BA62C3-B17C-4AD0-B585-1C42ED7456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B6F8BD1-22F9-4EE2-93C7-F859F3B990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B173F2AA-33AE-4A43-AFA9-50C60D6F689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16339DB1-5BB0-42C5-B12D-7555AD403D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1413BF1A-CE02-41EB-8977-EBE39AE0DA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7899680C-3DC7-4B71-8D34-7EE8306FEC2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13B57EA5-419A-4EE0-BB93-356B12F6D03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37A79B15-73B1-417F-A985-25FBC893F7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66DE9DC-92E2-44D8-B7D0-D1295DD8F03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9A1F3CD-685D-4541-8715-91E39B1E230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C63E90F9-BD80-4805-A68E-CA56D52496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1014402D-979B-4D18-9E85-4D8F6C986F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2A04AE49-4B0B-4908-B1DB-480F568D284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3293E6AC-4EF0-4B88-AC7E-BCB112010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6344B49D-AFCD-4426-AC08-F3128282C3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3B776AB-0884-47E4-AC8D-69A19A6103D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1EC5397-87DB-4803-855B-44DFE9BBB8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18EF0075-59DA-4C16-BF01-C65EE2DDD8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9ABF3642-CC62-4EA5-8A59-1AFF97A560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F7715913-AE6D-4FFC-A6EC-E7EE027D27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6B78CB6-17D0-445E-A523-FD18D3BE29D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783E7655-41DA-4DFA-9DEC-FD37064F0AB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5E953697-F897-4DE0-B735-80C721129E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7C7CED19-0566-4D81-A59A-5A3561F1B7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CE247A59-B18F-4331-BC8D-07C3DA5E8E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F21C3132-6A07-4EB5-A00C-2176067CB1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4067D677-3FA9-4187-B1CA-F6298A917C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2E9FC80-B3E8-47CE-862C-9F6E9E598A4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2D383F3C-A57C-472A-9E05-CCD8A4F8E5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E534D376-6ABA-4DF9-BBEA-EB5A8818043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pic>
        <p:nvPicPr>
          <p:cNvPr id="7" name="Graphic 6">
            <a:extLst>
              <a:ext uri="{FF2B5EF4-FFF2-40B4-BE49-F238E27FC236}">
                <a16:creationId xmlns:a16="http://schemas.microsoft.com/office/drawing/2014/main" id="{1CBD1511-F841-4493-B490-AA1BD38117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55001" y="2191639"/>
            <a:ext cx="3686910" cy="3686910"/>
          </a:xfrm>
          <a:prstGeom prst="rect">
            <a:avLst/>
          </a:prstGeom>
        </p:spPr>
      </p:pic>
    </p:spTree>
    <p:extLst>
      <p:ext uri="{BB962C8B-B14F-4D97-AF65-F5344CB8AC3E}">
        <p14:creationId xmlns:p14="http://schemas.microsoft.com/office/powerpoint/2010/main" val="2574750893"/>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extLst/>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709A45-C6F3-4CEE-AA0F-887FAC5CA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a:extLst>
              <a:ext uri="{FF2B5EF4-FFF2-40B4-BE49-F238E27FC236}">
                <a16:creationId xmlns:a16="http://schemas.microsoft.com/office/drawing/2014/main" id="{A5002D8E-5DA0-47FD-9D32-41943224E32F}"/>
              </a:ext>
            </a:extLst>
          </p:cNvPr>
          <p:cNvSpPr>
            <a:spLocks noGrp="1"/>
          </p:cNvSpPr>
          <p:nvPr>
            <p:ph type="title"/>
          </p:nvPr>
        </p:nvSpPr>
        <p:spPr>
          <a:xfrm>
            <a:off x="685801" y="533400"/>
            <a:ext cx="10820400" cy="1177092"/>
          </a:xfrm>
        </p:spPr>
        <p:txBody>
          <a:bodyPr anchor="b">
            <a:normAutofit/>
          </a:bodyPr>
          <a:lstStyle/>
          <a:p>
            <a:pPr algn="ctr"/>
            <a:r>
              <a:rPr lang="tr-TR" sz="4400"/>
              <a:t>USES OF COMPUTER NETWORKS</a:t>
            </a:r>
          </a:p>
        </p:txBody>
      </p:sp>
      <p:cxnSp>
        <p:nvCxnSpPr>
          <p:cNvPr id="10" name="Straight Connector 9">
            <a:extLst>
              <a:ext uri="{FF2B5EF4-FFF2-40B4-BE49-F238E27FC236}">
                <a16:creationId xmlns:a16="http://schemas.microsoft.com/office/drawing/2014/main" id="{26E963D7-0A73-484A-B8A2-DDBFEA123C2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45629" y="1850077"/>
            <a:ext cx="500743"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BE31A856-9B3C-4C6E-81E6-6628BD9C6525}"/>
              </a:ext>
            </a:extLst>
          </p:cNvPr>
          <p:cNvSpPr>
            <a:spLocks noGrp="1"/>
          </p:cNvSpPr>
          <p:nvPr>
            <p:ph idx="1"/>
          </p:nvPr>
        </p:nvSpPr>
        <p:spPr>
          <a:xfrm>
            <a:off x="685801" y="2243892"/>
            <a:ext cx="10820400" cy="3547308"/>
          </a:xfrm>
        </p:spPr>
        <p:txBody>
          <a:bodyPr anchor="t">
            <a:normAutofit fontScale="92500"/>
          </a:bodyPr>
          <a:lstStyle/>
          <a:p>
            <a:pPr marL="0" indent="0">
              <a:buNone/>
            </a:pPr>
            <a:r>
              <a:rPr lang="en-US" sz="3600" dirty="0"/>
              <a:t>Had it not been of high importance, nobody would have bothered connecting computers over a network. Let's start exploring the uses of Computer Networks with some traditional </a:t>
            </a:r>
            <a:r>
              <a:rPr lang="en-US" sz="3600" dirty="0" err="1"/>
              <a:t>usecases</a:t>
            </a:r>
            <a:r>
              <a:rPr lang="en-US" sz="3600" dirty="0"/>
              <a:t> at companies and for individuals and then move on to the recent developments in the area of mobile users and home networking.</a:t>
            </a:r>
            <a:endParaRPr lang="tr-TR" sz="3600" dirty="0"/>
          </a:p>
          <a:p>
            <a:pPr marL="0" indent="0">
              <a:buNone/>
            </a:pPr>
            <a:endParaRPr lang="tr-TR" sz="3600" dirty="0"/>
          </a:p>
        </p:txBody>
      </p:sp>
    </p:spTree>
    <p:extLst>
      <p:ext uri="{BB962C8B-B14F-4D97-AF65-F5344CB8AC3E}">
        <p14:creationId xmlns:p14="http://schemas.microsoft.com/office/powerpoint/2010/main" val="1919700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extLst/>
          </a:blip>
          <a:stretch/>
        </a:blip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50E53EDA-3B94-4F6B-9E86-D3BB9EBB9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a:extLst>
              <a:ext uri="{FF2B5EF4-FFF2-40B4-BE49-F238E27FC236}">
                <a16:creationId xmlns:a16="http://schemas.microsoft.com/office/drawing/2014/main" id="{A91D1E85-C61D-407B-8F1B-4D8F4C2B4E92}"/>
              </a:ext>
            </a:extLst>
          </p:cNvPr>
          <p:cNvSpPr>
            <a:spLocks noGrp="1"/>
          </p:cNvSpPr>
          <p:nvPr>
            <p:ph type="title"/>
          </p:nvPr>
        </p:nvSpPr>
        <p:spPr>
          <a:xfrm>
            <a:off x="685799" y="1150076"/>
            <a:ext cx="3659389" cy="4557849"/>
          </a:xfrm>
        </p:spPr>
        <p:txBody>
          <a:bodyPr>
            <a:normAutofit/>
          </a:bodyPr>
          <a:lstStyle/>
          <a:p>
            <a:pPr algn="r"/>
            <a:r>
              <a:rPr lang="tr-TR" b="1" dirty="0">
                <a:effectLst/>
              </a:rPr>
              <a:t>1. Resource </a:t>
            </a:r>
            <a:r>
              <a:rPr lang="tr-TR" b="1" dirty="0" err="1">
                <a:effectLst/>
              </a:rPr>
              <a:t>SharIng</a:t>
            </a:r>
            <a:r>
              <a:rPr lang="tr-TR" b="1" dirty="0">
                <a:effectLst/>
              </a:rPr>
              <a:t>:</a:t>
            </a:r>
            <a:br>
              <a:rPr lang="tr-TR" b="1" dirty="0">
                <a:effectLst/>
              </a:rPr>
            </a:br>
            <a:endParaRPr lang="tr-TR" dirty="0"/>
          </a:p>
        </p:txBody>
      </p:sp>
      <p:cxnSp>
        <p:nvCxnSpPr>
          <p:cNvPr id="13" name="Straight Connector 9">
            <a:extLst>
              <a:ext uri="{FF2B5EF4-FFF2-40B4-BE49-F238E27FC236}">
                <a16:creationId xmlns:a16="http://schemas.microsoft.com/office/drawing/2014/main" id="{30EFD79F-7790-479B-B7DB-BD0D8C101D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6923" y="1668780"/>
            <a:ext cx="0" cy="352044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A625F41E-4A7D-4DED-B0B6-1165D0DF9B21}"/>
              </a:ext>
            </a:extLst>
          </p:cNvPr>
          <p:cNvSpPr>
            <a:spLocks noGrp="1"/>
          </p:cNvSpPr>
          <p:nvPr>
            <p:ph idx="1"/>
          </p:nvPr>
        </p:nvSpPr>
        <p:spPr>
          <a:xfrm>
            <a:off x="4988658" y="1150076"/>
            <a:ext cx="6517543" cy="4557849"/>
          </a:xfrm>
        </p:spPr>
        <p:txBody>
          <a:bodyPr>
            <a:normAutofit/>
          </a:bodyPr>
          <a:lstStyle/>
          <a:p>
            <a:pPr marL="0" indent="0">
              <a:buNone/>
            </a:pPr>
            <a:r>
              <a:rPr lang="en-US" sz="2000" dirty="0">
                <a:effectLst/>
              </a:rPr>
              <a:t>The goal is to make all programs, </a:t>
            </a:r>
            <a:r>
              <a:rPr lang="en-US" sz="2000" dirty="0" err="1">
                <a:effectLst/>
              </a:rPr>
              <a:t>equipments</a:t>
            </a:r>
            <a:r>
              <a:rPr lang="tr-TR" sz="2000" dirty="0">
                <a:effectLst/>
              </a:rPr>
              <a:t> </a:t>
            </a:r>
            <a:r>
              <a:rPr lang="en-US" sz="2000" dirty="0">
                <a:effectLst/>
              </a:rPr>
              <a:t>(like printers </a:t>
            </a:r>
            <a:r>
              <a:rPr lang="en-US" sz="2000" dirty="0" err="1">
                <a:effectLst/>
              </a:rPr>
              <a:t>etc</a:t>
            </a:r>
            <a:r>
              <a:rPr lang="en-US" sz="2000" dirty="0">
                <a:effectLst/>
              </a:rPr>
              <a:t>), and especially data, available to anyone on the network without regard to the physical location of the resource and the user.</a:t>
            </a:r>
            <a:endParaRPr lang="tr-TR" sz="2000" dirty="0"/>
          </a:p>
        </p:txBody>
      </p:sp>
    </p:spTree>
    <p:extLst>
      <p:ext uri="{BB962C8B-B14F-4D97-AF65-F5344CB8AC3E}">
        <p14:creationId xmlns:p14="http://schemas.microsoft.com/office/powerpoint/2010/main" val="1190289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extLst/>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0E53EDA-3B94-4F6B-9E86-D3BB9EBB9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a:extLst>
              <a:ext uri="{FF2B5EF4-FFF2-40B4-BE49-F238E27FC236}">
                <a16:creationId xmlns:a16="http://schemas.microsoft.com/office/drawing/2014/main" id="{1F7817F2-AD51-4BAE-A7F6-B8732B4F36D8}"/>
              </a:ext>
            </a:extLst>
          </p:cNvPr>
          <p:cNvSpPr>
            <a:spLocks noGrp="1"/>
          </p:cNvSpPr>
          <p:nvPr>
            <p:ph type="title"/>
          </p:nvPr>
        </p:nvSpPr>
        <p:spPr>
          <a:xfrm>
            <a:off x="685799" y="1150076"/>
            <a:ext cx="3659389" cy="4557849"/>
          </a:xfrm>
        </p:spPr>
        <p:txBody>
          <a:bodyPr>
            <a:normAutofit/>
          </a:bodyPr>
          <a:lstStyle/>
          <a:p>
            <a:pPr algn="r"/>
            <a:r>
              <a:rPr lang="tr-TR" b="1" dirty="0">
                <a:effectLst/>
              </a:rPr>
              <a:t>2. Server-</a:t>
            </a:r>
            <a:r>
              <a:rPr lang="tr-TR" b="1" dirty="0" err="1">
                <a:effectLst/>
              </a:rPr>
              <a:t>ClIent</a:t>
            </a:r>
            <a:r>
              <a:rPr lang="tr-TR" b="1" dirty="0">
                <a:effectLst/>
              </a:rPr>
              <a:t> model:</a:t>
            </a:r>
            <a:br>
              <a:rPr lang="tr-TR" b="1" dirty="0">
                <a:effectLst/>
              </a:rPr>
            </a:br>
            <a:endParaRPr lang="tr-TR"/>
          </a:p>
        </p:txBody>
      </p:sp>
      <p:cxnSp>
        <p:nvCxnSpPr>
          <p:cNvPr id="10" name="Straight Connector 9">
            <a:extLst>
              <a:ext uri="{FF2B5EF4-FFF2-40B4-BE49-F238E27FC236}">
                <a16:creationId xmlns:a16="http://schemas.microsoft.com/office/drawing/2014/main" id="{30EFD79F-7790-479B-B7DB-BD0D8C101D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6923" y="1668780"/>
            <a:ext cx="0" cy="352044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3A88273C-D7B7-4760-A3A3-5F147ED553F5}"/>
              </a:ext>
            </a:extLst>
          </p:cNvPr>
          <p:cNvSpPr>
            <a:spLocks noGrp="1"/>
          </p:cNvSpPr>
          <p:nvPr>
            <p:ph idx="1"/>
          </p:nvPr>
        </p:nvSpPr>
        <p:spPr>
          <a:xfrm>
            <a:off x="4988658" y="1150076"/>
            <a:ext cx="6517543" cy="4557849"/>
          </a:xfrm>
        </p:spPr>
        <p:txBody>
          <a:bodyPr>
            <a:normAutofit/>
          </a:bodyPr>
          <a:lstStyle/>
          <a:p>
            <a:pPr marL="0" indent="0">
              <a:buNone/>
            </a:pPr>
            <a:r>
              <a:rPr lang="en-US">
                <a:effectLst/>
              </a:rPr>
              <a:t>One can imagine a company's information system as consisting of one or more databases and some employees who need to access it remotely. In this model, the data is stored on powerful computers called </a:t>
            </a:r>
            <a:r>
              <a:rPr lang="en-US" b="1">
                <a:effectLst/>
              </a:rPr>
              <a:t>Servers</a:t>
            </a:r>
            <a:r>
              <a:rPr lang="en-US">
                <a:effectLst/>
              </a:rPr>
              <a:t>. Often these are centrally housed and maintained by a system administrator. In contrast, the employees have simple machines, called </a:t>
            </a:r>
            <a:r>
              <a:rPr lang="en-US" b="1">
                <a:effectLst/>
              </a:rPr>
              <a:t>Clients</a:t>
            </a:r>
            <a:r>
              <a:rPr lang="en-US">
                <a:effectLst/>
              </a:rPr>
              <a:t>, on their desks, using which they access remote data.</a:t>
            </a:r>
            <a:endParaRPr lang="tr-TR"/>
          </a:p>
        </p:txBody>
      </p:sp>
    </p:spTree>
    <p:extLst>
      <p:ext uri="{BB962C8B-B14F-4D97-AF65-F5344CB8AC3E}">
        <p14:creationId xmlns:p14="http://schemas.microsoft.com/office/powerpoint/2010/main" val="2068913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extLst/>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0E53EDA-3B94-4F6B-9E86-D3BB9EBB9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a:extLst>
              <a:ext uri="{FF2B5EF4-FFF2-40B4-BE49-F238E27FC236}">
                <a16:creationId xmlns:a16="http://schemas.microsoft.com/office/drawing/2014/main" id="{AE27FD73-B564-4060-8478-37301C51B38E}"/>
              </a:ext>
            </a:extLst>
          </p:cNvPr>
          <p:cNvSpPr>
            <a:spLocks noGrp="1"/>
          </p:cNvSpPr>
          <p:nvPr>
            <p:ph type="title"/>
          </p:nvPr>
        </p:nvSpPr>
        <p:spPr>
          <a:xfrm>
            <a:off x="335904" y="1150076"/>
            <a:ext cx="4009285" cy="4557849"/>
          </a:xfrm>
        </p:spPr>
        <p:txBody>
          <a:bodyPr>
            <a:normAutofit/>
          </a:bodyPr>
          <a:lstStyle/>
          <a:p>
            <a:pPr algn="r"/>
            <a:r>
              <a:rPr lang="tr-TR" b="1" dirty="0">
                <a:effectLst/>
              </a:rPr>
              <a:t>3. </a:t>
            </a:r>
            <a:r>
              <a:rPr lang="tr-TR" b="1" dirty="0" err="1">
                <a:effectLst/>
              </a:rPr>
              <a:t>CommunIcatIon</a:t>
            </a:r>
            <a:r>
              <a:rPr lang="tr-TR" b="1" dirty="0">
                <a:effectLst/>
              </a:rPr>
              <a:t> </a:t>
            </a:r>
            <a:r>
              <a:rPr lang="tr-TR" b="1" dirty="0" err="1">
                <a:effectLst/>
              </a:rPr>
              <a:t>MedIum</a:t>
            </a:r>
            <a:r>
              <a:rPr lang="tr-TR" b="1" dirty="0">
                <a:effectLst/>
              </a:rPr>
              <a:t>:</a:t>
            </a:r>
            <a:br>
              <a:rPr lang="tr-TR" b="1" dirty="0">
                <a:effectLst/>
              </a:rPr>
            </a:br>
            <a:endParaRPr lang="tr-TR" dirty="0"/>
          </a:p>
        </p:txBody>
      </p:sp>
      <p:cxnSp>
        <p:nvCxnSpPr>
          <p:cNvPr id="10" name="Straight Connector 9">
            <a:extLst>
              <a:ext uri="{FF2B5EF4-FFF2-40B4-BE49-F238E27FC236}">
                <a16:creationId xmlns:a16="http://schemas.microsoft.com/office/drawing/2014/main" id="{30EFD79F-7790-479B-B7DB-BD0D8C101D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6923" y="1668780"/>
            <a:ext cx="0" cy="352044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11608357-1897-4E81-99B7-CFED91A446F7}"/>
              </a:ext>
            </a:extLst>
          </p:cNvPr>
          <p:cNvSpPr>
            <a:spLocks noGrp="1"/>
          </p:cNvSpPr>
          <p:nvPr>
            <p:ph idx="1"/>
          </p:nvPr>
        </p:nvSpPr>
        <p:spPr>
          <a:xfrm>
            <a:off x="4988658" y="1150076"/>
            <a:ext cx="6517543" cy="4557849"/>
          </a:xfrm>
        </p:spPr>
        <p:txBody>
          <a:bodyPr>
            <a:normAutofit/>
          </a:bodyPr>
          <a:lstStyle/>
          <a:p>
            <a:pPr marL="0" indent="0">
              <a:buNone/>
            </a:pPr>
            <a:r>
              <a:rPr lang="en-US">
                <a:effectLst/>
              </a:rPr>
              <a:t>A computer network can provide a powerful communication medium among employees. Virtually every company that has two or more computers now has e-mail (electronic mail), which employees generally use for a great deal of daily communication</a:t>
            </a:r>
            <a:br>
              <a:rPr lang="en-US"/>
            </a:br>
            <a:endParaRPr lang="tr-TR"/>
          </a:p>
        </p:txBody>
      </p:sp>
    </p:spTree>
    <p:extLst>
      <p:ext uri="{BB962C8B-B14F-4D97-AF65-F5344CB8AC3E}">
        <p14:creationId xmlns:p14="http://schemas.microsoft.com/office/powerpoint/2010/main" val="2000863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extLst/>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0E53EDA-3B94-4F6B-9E86-D3BB9EBB9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a:extLst>
              <a:ext uri="{FF2B5EF4-FFF2-40B4-BE49-F238E27FC236}">
                <a16:creationId xmlns:a16="http://schemas.microsoft.com/office/drawing/2014/main" id="{A39B31D4-2D42-412F-9F57-F47475A23B8E}"/>
              </a:ext>
            </a:extLst>
          </p:cNvPr>
          <p:cNvSpPr>
            <a:spLocks noGrp="1"/>
          </p:cNvSpPr>
          <p:nvPr>
            <p:ph type="title"/>
          </p:nvPr>
        </p:nvSpPr>
        <p:spPr>
          <a:xfrm>
            <a:off x="685799" y="1150076"/>
            <a:ext cx="3659389" cy="4557849"/>
          </a:xfrm>
        </p:spPr>
        <p:txBody>
          <a:bodyPr>
            <a:normAutofit/>
          </a:bodyPr>
          <a:lstStyle/>
          <a:p>
            <a:pPr algn="r"/>
            <a:r>
              <a:rPr lang="tr-TR" b="1" dirty="0">
                <a:effectLst/>
              </a:rPr>
              <a:t>4. </a:t>
            </a:r>
            <a:r>
              <a:rPr lang="tr-TR" b="1" dirty="0" err="1">
                <a:effectLst/>
              </a:rPr>
              <a:t>eCommerce</a:t>
            </a:r>
            <a:r>
              <a:rPr lang="tr-TR" b="1" dirty="0">
                <a:effectLst/>
              </a:rPr>
              <a:t>:</a:t>
            </a:r>
            <a:br>
              <a:rPr lang="tr-TR" b="1" dirty="0">
                <a:effectLst/>
              </a:rPr>
            </a:br>
            <a:endParaRPr lang="tr-TR"/>
          </a:p>
        </p:txBody>
      </p:sp>
      <p:cxnSp>
        <p:nvCxnSpPr>
          <p:cNvPr id="10" name="Straight Connector 9">
            <a:extLst>
              <a:ext uri="{FF2B5EF4-FFF2-40B4-BE49-F238E27FC236}">
                <a16:creationId xmlns:a16="http://schemas.microsoft.com/office/drawing/2014/main" id="{30EFD79F-7790-479B-B7DB-BD0D8C101D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6923" y="1668780"/>
            <a:ext cx="0" cy="352044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01BDE564-0E72-45B0-A7AA-C997D7B5F7F8}"/>
              </a:ext>
            </a:extLst>
          </p:cNvPr>
          <p:cNvSpPr>
            <a:spLocks noGrp="1"/>
          </p:cNvSpPr>
          <p:nvPr>
            <p:ph idx="1"/>
          </p:nvPr>
        </p:nvSpPr>
        <p:spPr>
          <a:xfrm>
            <a:off x="4988658" y="1150076"/>
            <a:ext cx="6517543" cy="4557849"/>
          </a:xfrm>
        </p:spPr>
        <p:txBody>
          <a:bodyPr>
            <a:normAutofit/>
          </a:bodyPr>
          <a:lstStyle/>
          <a:p>
            <a:pPr marL="0" indent="0">
              <a:buNone/>
            </a:pPr>
            <a:r>
              <a:rPr lang="en-US">
                <a:effectLst/>
              </a:rPr>
              <a:t>A goal that is starting to become more important in businesses is doing business with consumers over the Internet. Airlines, bookstores and music vendors have discovered that many customers like the convenience of shopping from home. This sector is expected to grow quickly in the future.</a:t>
            </a:r>
            <a:endParaRPr lang="tr-TR"/>
          </a:p>
        </p:txBody>
      </p:sp>
    </p:spTree>
    <p:extLst>
      <p:ext uri="{BB962C8B-B14F-4D97-AF65-F5344CB8AC3E}">
        <p14:creationId xmlns:p14="http://schemas.microsoft.com/office/powerpoint/2010/main" val="3628087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681110A-2A0C-43B6-BB96-3F7B87980E0F}"/>
              </a:ext>
            </a:extLst>
          </p:cNvPr>
          <p:cNvSpPr>
            <a:spLocks noGrp="1"/>
          </p:cNvSpPr>
          <p:nvPr>
            <p:ph type="title"/>
          </p:nvPr>
        </p:nvSpPr>
        <p:spPr>
          <a:xfrm>
            <a:off x="685801" y="609600"/>
            <a:ext cx="10131425" cy="1456267"/>
          </a:xfrm>
        </p:spPr>
        <p:txBody>
          <a:bodyPr/>
          <a:lstStyle/>
          <a:p>
            <a:r>
              <a:rPr lang="en-US" dirty="0">
                <a:effectLst>
                  <a:glow rad="38100">
                    <a:schemeClr val="bg1">
                      <a:lumMod val="65000"/>
                      <a:lumOff val="35000"/>
                      <a:alpha val="50000"/>
                    </a:schemeClr>
                  </a:glow>
                  <a:outerShdw blurRad="28575" dist="31750" dir="13200000" algn="tl" rotWithShape="0">
                    <a:srgbClr val="000000">
                      <a:alpha val="25000"/>
                    </a:srgbClr>
                  </a:outerShdw>
                </a:effectLst>
              </a:rPr>
              <a:t>The most popular forms are listed in the below figure:</a:t>
            </a:r>
            <a:endParaRPr lang="tr-TR" dirty="0"/>
          </a:p>
        </p:txBody>
      </p:sp>
      <p:pic>
        <p:nvPicPr>
          <p:cNvPr id="7" name="İçerik Yer Tutucusu 6" descr="ekran görüntüsü içeren bir resim&#10;&#10;Çok yüksek güvenilirlikle oluşturulmuş açıklama">
            <a:extLst>
              <a:ext uri="{FF2B5EF4-FFF2-40B4-BE49-F238E27FC236}">
                <a16:creationId xmlns:a16="http://schemas.microsoft.com/office/drawing/2014/main" id="{0FC7475A-A07A-4DF2-8739-278EF7CEFA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1" y="2519464"/>
            <a:ext cx="10715016" cy="3832698"/>
          </a:xfrm>
        </p:spPr>
      </p:pic>
    </p:spTree>
    <p:extLst>
      <p:ext uri="{BB962C8B-B14F-4D97-AF65-F5344CB8AC3E}">
        <p14:creationId xmlns:p14="http://schemas.microsoft.com/office/powerpoint/2010/main" val="1926643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extLst/>
          </a:blip>
          <a:stretch/>
        </a:blip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50E53EDA-3B94-4F6B-9E86-D3BB9EBB9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a:extLst>
              <a:ext uri="{FF2B5EF4-FFF2-40B4-BE49-F238E27FC236}">
                <a16:creationId xmlns:a16="http://schemas.microsoft.com/office/drawing/2014/main" id="{900C05A2-6E8F-4AB4-878F-AC0306B1347E}"/>
              </a:ext>
            </a:extLst>
          </p:cNvPr>
          <p:cNvSpPr>
            <a:spLocks noGrp="1"/>
          </p:cNvSpPr>
          <p:nvPr>
            <p:ph type="title"/>
          </p:nvPr>
        </p:nvSpPr>
        <p:spPr>
          <a:xfrm>
            <a:off x="685799" y="1150076"/>
            <a:ext cx="3659389" cy="4557849"/>
          </a:xfrm>
        </p:spPr>
        <p:txBody>
          <a:bodyPr>
            <a:normAutofit/>
          </a:bodyPr>
          <a:lstStyle/>
          <a:p>
            <a:pPr algn="r"/>
            <a:r>
              <a:rPr lang="tr-TR" dirty="0"/>
              <a:t>BENEFITS OF NETWORKS</a:t>
            </a:r>
            <a:endParaRPr lang="tr-TR"/>
          </a:p>
        </p:txBody>
      </p:sp>
      <p:cxnSp>
        <p:nvCxnSpPr>
          <p:cNvPr id="10" name="Straight Connector 9">
            <a:extLst>
              <a:ext uri="{FF2B5EF4-FFF2-40B4-BE49-F238E27FC236}">
                <a16:creationId xmlns:a16="http://schemas.microsoft.com/office/drawing/2014/main" id="{30EFD79F-7790-479B-B7DB-BD0D8C101D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6923" y="1668780"/>
            <a:ext cx="0" cy="352044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EC04386B-45A7-4DD9-88E0-C3A0E3ACEF37}"/>
              </a:ext>
            </a:extLst>
          </p:cNvPr>
          <p:cNvSpPr>
            <a:spLocks noGrp="1"/>
          </p:cNvSpPr>
          <p:nvPr>
            <p:ph idx="1"/>
          </p:nvPr>
        </p:nvSpPr>
        <p:spPr>
          <a:xfrm>
            <a:off x="4988658" y="1150076"/>
            <a:ext cx="6517543" cy="4557849"/>
          </a:xfrm>
        </p:spPr>
        <p:txBody>
          <a:bodyPr>
            <a:normAutofit/>
          </a:bodyPr>
          <a:lstStyle/>
          <a:p>
            <a:pPr marL="0" indent="0">
              <a:buNone/>
            </a:pPr>
            <a:r>
              <a:rPr lang="en-US"/>
              <a:t>Networks can allow businesses to reduce expenses and improve efficiency by sharing data and common equipment, such as printers, among many different computers. While printers can be shared in other ways, such as by carrying information on floppy disks from one PC to another, or using manual or electronic data switches, networks have the capacity to accommodate more users with less frustration. The power of mainframes or minicomputers can be used in harmony with personal computers. </a:t>
            </a:r>
            <a:endParaRPr lang="tr-TR"/>
          </a:p>
          <a:p>
            <a:pPr marL="0" indent="0">
              <a:buNone/>
            </a:pPr>
            <a:endParaRPr lang="tr-TR"/>
          </a:p>
        </p:txBody>
      </p:sp>
    </p:spTree>
    <p:extLst>
      <p:ext uri="{BB962C8B-B14F-4D97-AF65-F5344CB8AC3E}">
        <p14:creationId xmlns:p14="http://schemas.microsoft.com/office/powerpoint/2010/main" val="3779469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extLst/>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709A45-C6F3-4CEE-AA0F-887FAC5CA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6E963D7-0A73-484A-B8A2-DDBFEA123C2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45629" y="1850077"/>
            <a:ext cx="500743"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DE5540F0-D4D9-4355-9941-25203684DABE}"/>
              </a:ext>
            </a:extLst>
          </p:cNvPr>
          <p:cNvSpPr>
            <a:spLocks noGrp="1"/>
          </p:cNvSpPr>
          <p:nvPr>
            <p:ph idx="1"/>
          </p:nvPr>
        </p:nvSpPr>
        <p:spPr>
          <a:xfrm>
            <a:off x="685801" y="2243892"/>
            <a:ext cx="10820400" cy="3547308"/>
          </a:xfrm>
        </p:spPr>
        <p:txBody>
          <a:bodyPr anchor="t">
            <a:normAutofit fontScale="85000" lnSpcReduction="10000"/>
          </a:bodyPr>
          <a:lstStyle/>
          <a:p>
            <a:pPr marL="0" indent="0">
              <a:buNone/>
            </a:pPr>
            <a:r>
              <a:rPr lang="en-US" sz="2800" dirty="0">
                <a:effectLst/>
              </a:rPr>
              <a:t>The larger machines can process larger and more complex jobs, such as maintaining the millions of records needed by a national company, while individual PCs manned by individual users handle smaller jobs such as word processing. And older equipment can be rotated to less demanding jobs as workstations are upgraded. Many software programs also offer license agreements for networks, which can be more cost effective than purchasing individual copies for each machine. The costs of implementing a network depend on issues of performance, compatibility, and whether value must be added to a turnkey system through additional programming or the addition of special components.</a:t>
            </a:r>
            <a:br>
              <a:rPr lang="en-US" sz="2800" dirty="0"/>
            </a:br>
            <a:endParaRPr lang="tr-TR" sz="2800" dirty="0"/>
          </a:p>
        </p:txBody>
      </p:sp>
    </p:spTree>
    <p:extLst>
      <p:ext uri="{BB962C8B-B14F-4D97-AF65-F5344CB8AC3E}">
        <p14:creationId xmlns:p14="http://schemas.microsoft.com/office/powerpoint/2010/main" val="37724517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ökyüzü">
  <a:themeElements>
    <a:clrScheme name="Gökyüzü">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Gökyüzü">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ökyüzü">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463</Words>
  <Application>Microsoft Office PowerPoint</Application>
  <PresentationFormat>Geniş ekran</PresentationFormat>
  <Paragraphs>16</Paragraphs>
  <Slides>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9</vt:i4>
      </vt:variant>
    </vt:vector>
  </HeadingPairs>
  <TitlesOfParts>
    <vt:vector size="13" baseType="lpstr">
      <vt:lpstr>Arial</vt:lpstr>
      <vt:lpstr>Calibri</vt:lpstr>
      <vt:lpstr>Calibri Light</vt:lpstr>
      <vt:lpstr>Gökyüzü</vt:lpstr>
      <vt:lpstr>Computer Network</vt:lpstr>
      <vt:lpstr>USES OF COMPUTER NETWORKS</vt:lpstr>
      <vt:lpstr>1. Resource SharIng: </vt:lpstr>
      <vt:lpstr>2. Server-ClIent model: </vt:lpstr>
      <vt:lpstr>3. CommunIcatIon MedIum: </vt:lpstr>
      <vt:lpstr>4. eCommerce: </vt:lpstr>
      <vt:lpstr>The most popular forms are listed in the below figure:</vt:lpstr>
      <vt:lpstr>BENEFITS OF NETWORKS</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Network</dc:title>
  <dc:creator>Ulaş Genç</dc:creator>
  <cp:lastModifiedBy>Ulaş Genç</cp:lastModifiedBy>
  <cp:revision>2</cp:revision>
  <dcterms:created xsi:type="dcterms:W3CDTF">2019-01-23T17:04:34Z</dcterms:created>
  <dcterms:modified xsi:type="dcterms:W3CDTF">2019-01-23T17:10:07Z</dcterms:modified>
</cp:coreProperties>
</file>